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6" r:id="rId3"/>
    <p:sldId id="448" r:id="rId4"/>
    <p:sldId id="307" r:id="rId5"/>
    <p:sldId id="309" r:id="rId6"/>
    <p:sldId id="310" r:id="rId7"/>
    <p:sldId id="311" r:id="rId8"/>
    <p:sldId id="312" r:id="rId9"/>
    <p:sldId id="387" r:id="rId10"/>
    <p:sldId id="272" r:id="rId11"/>
    <p:sldId id="270" r:id="rId12"/>
    <p:sldId id="259" r:id="rId13"/>
    <p:sldId id="350" r:id="rId14"/>
    <p:sldId id="354" r:id="rId15"/>
    <p:sldId id="294" r:id="rId16"/>
    <p:sldId id="446" r:id="rId17"/>
    <p:sldId id="300" r:id="rId18"/>
    <p:sldId id="303" r:id="rId19"/>
    <p:sldId id="304" r:id="rId20"/>
    <p:sldId id="313" r:id="rId21"/>
    <p:sldId id="314" r:id="rId22"/>
    <p:sldId id="323" r:id="rId23"/>
    <p:sldId id="326" r:id="rId24"/>
    <p:sldId id="331" r:id="rId25"/>
    <p:sldId id="333" r:id="rId26"/>
    <p:sldId id="337" r:id="rId27"/>
    <p:sldId id="342" r:id="rId28"/>
    <p:sldId id="343" r:id="rId29"/>
    <p:sldId id="345" r:id="rId30"/>
    <p:sldId id="348" r:id="rId31"/>
    <p:sldId id="351" r:id="rId32"/>
    <p:sldId id="360" r:id="rId33"/>
    <p:sldId id="363" r:id="rId34"/>
    <p:sldId id="365" r:id="rId35"/>
    <p:sldId id="380" r:id="rId36"/>
    <p:sldId id="367" r:id="rId37"/>
    <p:sldId id="385" r:id="rId38"/>
    <p:sldId id="384" r:id="rId39"/>
    <p:sldId id="386" r:id="rId40"/>
    <p:sldId id="391" r:id="rId41"/>
    <p:sldId id="397" r:id="rId42"/>
    <p:sldId id="400" r:id="rId43"/>
    <p:sldId id="401" r:id="rId44"/>
    <p:sldId id="402" r:id="rId45"/>
    <p:sldId id="406" r:id="rId46"/>
    <p:sldId id="407" r:id="rId47"/>
    <p:sldId id="409" r:id="rId48"/>
    <p:sldId id="410" r:id="rId49"/>
    <p:sldId id="411" r:id="rId50"/>
    <p:sldId id="447" r:id="rId51"/>
    <p:sldId id="415" r:id="rId52"/>
    <p:sldId id="416" r:id="rId53"/>
    <p:sldId id="420" r:id="rId54"/>
    <p:sldId id="421" r:id="rId55"/>
    <p:sldId id="423" r:id="rId56"/>
    <p:sldId id="425" r:id="rId57"/>
    <p:sldId id="429" r:id="rId58"/>
    <p:sldId id="435" r:id="rId59"/>
    <p:sldId id="436" r:id="rId60"/>
    <p:sldId id="361" r:id="rId61"/>
    <p:sldId id="443" r:id="rId62"/>
    <p:sldId id="444" r:id="rId63"/>
    <p:sldId id="450" r:id="rId64"/>
    <p:sldId id="451" r:id="rId65"/>
    <p:sldId id="452" r:id="rId66"/>
    <p:sldId id="455" r:id="rId67"/>
    <p:sldId id="454" r:id="rId68"/>
    <p:sldId id="453" r:id="rId69"/>
    <p:sldId id="445" r:id="rId70"/>
    <p:sldId id="449" r:id="rId71"/>
    <p:sldId id="439" r:id="rId72"/>
    <p:sldId id="442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CC00CC"/>
    <a:srgbClr val="FF0066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48" autoAdjust="0"/>
    <p:restoredTop sz="97179" autoAdjust="0"/>
  </p:normalViewPr>
  <p:slideViewPr>
    <p:cSldViewPr>
      <p:cViewPr>
        <p:scale>
          <a:sx n="50" d="100"/>
          <a:sy n="50" d="100"/>
        </p:scale>
        <p:origin x="-75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77D98-F4B7-45D1-A9F7-44CD8E6288B3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2C75-D4B0-42CE-900B-C4563EBBC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2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3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45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-257210" y="2428868"/>
            <a:ext cx="9572660" cy="1512889"/>
          </a:xfr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500" b="1" dirty="0" smtClean="0">
                <a:solidFill>
                  <a:srgbClr val="A50021"/>
                </a:solidFill>
                <a:latin typeface="Arial Black" pitchFamily="34" charset="0"/>
              </a:rPr>
              <a:t>Метод неопределенных коэффициентов</a:t>
            </a:r>
            <a:endParaRPr lang="ru-RU" sz="4500" b="1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714488"/>
            <a:ext cx="572927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 w="1905"/>
                <a:solidFill>
                  <a:srgbClr val="0087E2"/>
                </a:solidFill>
                <a:latin typeface="Tahoma" pitchFamily="34" charset="0"/>
                <a:ea typeface="+mj-ea"/>
                <a:cs typeface="Tahoma" pitchFamily="34" charset="0"/>
              </a:rPr>
              <a:t>20. 12. 2011г</a:t>
            </a:r>
          </a:p>
        </p:txBody>
      </p:sp>
      <p:pic>
        <p:nvPicPr>
          <p:cNvPr id="41985" name="Picture 1" descr="G:\DSC04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4818"/>
            <a:ext cx="3714232" cy="2471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6" name="Picture 2" descr="G:\Копия Логотип НИШ_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924" y="50800"/>
            <a:ext cx="2071670" cy="2071670"/>
          </a:xfrm>
          <a:prstGeom prst="rect">
            <a:avLst/>
          </a:prstGeom>
          <a:noFill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-32" y="-24"/>
            <a:ext cx="33766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786182" y="5643578"/>
            <a:ext cx="5357818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87E2"/>
                </a:solidFill>
              </a:rPr>
              <a:t>Учитель математики:</a:t>
            </a:r>
          </a:p>
          <a:p>
            <a:r>
              <a:rPr lang="ru-RU" sz="2800" b="1" dirty="0" smtClean="0">
                <a:solidFill>
                  <a:srgbClr val="A50021"/>
                </a:solidFill>
              </a:rPr>
              <a:t>Егоркина Надежда Викторовна</a:t>
            </a:r>
          </a:p>
          <a:p>
            <a:pPr lvl="0" algn="ctr">
              <a:spcBef>
                <a:spcPct val="0"/>
              </a:spcBef>
              <a:defRPr/>
            </a:pPr>
            <a:endParaRPr lang="ru-RU" sz="2600" b="1" i="1" dirty="0" smtClean="0">
              <a:ln w="1905"/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132856"/>
            <a:ext cx="8892480" cy="4525963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cs typeface="Arabic Typesetting" pitchFamily="66" charset="-78"/>
              </a:rPr>
              <a:t>Теорема №1 </a:t>
            </a:r>
            <a:r>
              <a:rPr lang="ru-RU" i="1" dirty="0"/>
              <a:t>(о многочлене, тождественно равном нулю).</a:t>
            </a:r>
            <a:endParaRPr lang="ru-RU" dirty="0"/>
          </a:p>
          <a:p>
            <a:pPr marL="176213" indent="-176213">
              <a:buNone/>
            </a:pPr>
            <a:r>
              <a:rPr lang="ru-RU" dirty="0" smtClean="0">
                <a:latin typeface="Academy.kz" pitchFamily="2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при произвольных значениях аргумента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значение многочлена </a:t>
            </a:r>
          </a:p>
          <a:p>
            <a:pPr marL="176213" indent="-176213" algn="ctr">
              <a:buNone/>
            </a:pPr>
            <a:r>
              <a:rPr lang="ru-RU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baseline="30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+... + </a:t>
            </a:r>
            <a:r>
              <a:rPr lang="ru-RU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176213" indent="-17621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заданного в стандартном виде, равно нулю,</a:t>
            </a:r>
          </a:p>
          <a:p>
            <a:pPr marL="176213" indent="-176213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то все его коэффициенты </a:t>
            </a:r>
          </a:p>
          <a:p>
            <a:pPr marL="176213" indent="-176213">
              <a:buNone/>
            </a:pP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			 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..., </a:t>
            </a:r>
            <a:r>
              <a:rPr lang="ru-RU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равны нулю.</a:t>
            </a:r>
          </a:p>
          <a:p>
            <a:pPr>
              <a:buNone/>
            </a:pPr>
            <a:endParaRPr lang="ru-RU" dirty="0">
              <a:latin typeface="Academy.kz" pitchFamily="2" charset="0"/>
            </a:endParaRP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223458"/>
            <a:ext cx="8748464" cy="2125422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Применение метода неопределенных коэффициентов основано на следующих двух теоремах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4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5641975"/>
            <a:ext cx="1524000" cy="121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/>
              <a:t>Теорема №2 </a:t>
            </a:r>
            <a:r>
              <a:rPr lang="ru-RU" i="1" dirty="0"/>
              <a:t>(следствие теоремы № 1).</a:t>
            </a:r>
            <a:endParaRPr lang="ru-RU" dirty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Пусть   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х +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...+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buNone/>
              <a:tabLst>
                <a:tab pos="1530350" algn="l"/>
              </a:tabLst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...+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tabLst>
                <a:tab pos="15303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того чтобы </a:t>
            </a:r>
            <a:r>
              <a:rPr lang="ru-RU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достаточно,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...,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aseline="-250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5357826"/>
            <a:ext cx="1524000" cy="121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1571612"/>
            <a:ext cx="8748464" cy="2125422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Рассмотрим примеры, иллюстрирующие использование метода неопределенных коэффициентов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5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5357826"/>
            <a:ext cx="1524000" cy="121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666" y="1643050"/>
            <a:ext cx="89094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Деление многочлена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многочлен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643314"/>
            <a:ext cx="3056122" cy="208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Выполнить деление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многочлена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–4 на многочлен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+ 1.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700808"/>
            <a:ext cx="849694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способ решения: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Выполним деление многочлена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6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 на многочлен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+ 1 столбиком: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1196752"/>
          <a:ext cx="8388424" cy="5165316"/>
        </p:xfrm>
        <a:graphic>
          <a:graphicData uri="http://schemas.openxmlformats.org/drawingml/2006/table">
            <a:tbl>
              <a:tblPr/>
              <a:tblGrid>
                <a:gridCol w="607459"/>
                <a:gridCol w="463266"/>
                <a:gridCol w="1017507"/>
                <a:gridCol w="1296144"/>
                <a:gridCol w="667175"/>
                <a:gridCol w="844993"/>
                <a:gridCol w="3491880"/>
              </a:tblGrid>
              <a:tr h="539659">
                <a:tc grid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    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+ 2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     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3200" i="1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>
                          <a:latin typeface="Times New Roman"/>
                          <a:ea typeface="Times New Roman"/>
                          <a:cs typeface="Times New Roman"/>
                        </a:rPr>
                        <a:t> + 1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45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3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+  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5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0464">
                <a:tc rowSpan="4"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295" algn="l"/>
                        </a:tabLst>
                      </a:pP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3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+ 2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8408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 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+   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3200" dirty="0"/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9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–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 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 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+  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        – 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9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–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 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  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+ 6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65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– 5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+ 6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4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– 5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+ 5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– 5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97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3200" i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 + 1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332656"/>
            <a:ext cx="84969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1613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1844824"/>
            <a:ext cx="3600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772816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276872"/>
            <a:ext cx="4176464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234888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84482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924944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3429000"/>
            <a:ext cx="47525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3501008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357301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184482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835696" y="4077072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59632" y="4607417"/>
            <a:ext cx="47525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051720" y="4725144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596336" y="18448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23728" y="5157192"/>
            <a:ext cx="40324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691680" y="5733256"/>
            <a:ext cx="47525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5877272"/>
            <a:ext cx="40324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Rectangle 1"/>
          <p:cNvSpPr>
            <a:spLocks noChangeArrowheads="1"/>
          </p:cNvSpPr>
          <p:nvPr/>
        </p:nvSpPr>
        <p:spPr bwMode="auto">
          <a:xfrm>
            <a:off x="539552" y="1176427"/>
            <a:ext cx="81369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6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 =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(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+ 1)(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6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5) + 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+ 1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529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529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529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r>
              <a:rPr lang="ru-RU" u="sng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способ решения: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Надо найти такие многочлены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что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4 =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+ 1)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причём степень многочлена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меньше степени многочлена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+ 1).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того, что степень произведения многочленов равна сумме их степеней, следует, что степень многочлена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равна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– 2 = 3.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748464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Многочлены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имеют вид: </a:t>
            </a:r>
          </a:p>
          <a:p>
            <a:pPr marL="0" indent="0"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Подставим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):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4 =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+ 1)(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 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Раскроем скобки в правой части равенства: 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4 =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1050" y="1628775"/>
            <a:ext cx="8362950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4 =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41313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2132856"/>
            <a:ext cx="79208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284984"/>
            <a:ext cx="838842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-23"/>
            <a:ext cx="9144032" cy="6858047"/>
            <a:chOff x="-32" y="-23"/>
            <a:chExt cx="9144032" cy="6858047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lum/>
            </a:blip>
            <a:srcRect/>
            <a:stretch>
              <a:fillRect/>
            </a:stretch>
          </p:blipFill>
          <p:spPr bwMode="auto">
            <a:xfrm>
              <a:off x="-32" y="-23"/>
              <a:ext cx="2291566" cy="928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Прямоугольник 7"/>
            <p:cNvSpPr/>
            <p:nvPr/>
          </p:nvSpPr>
          <p:spPr>
            <a:xfrm>
              <a:off x="1919269" y="11428"/>
              <a:ext cx="7215206" cy="36000"/>
            </a:xfrm>
            <a:prstGeom prst="rect">
              <a:avLst/>
            </a:prstGeom>
            <a:solidFill>
              <a:srgbClr val="8C2D35"/>
            </a:solidFill>
            <a:ln>
              <a:solidFill>
                <a:srgbClr val="8C2D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0" y="6714024"/>
              <a:ext cx="9144000" cy="144000"/>
            </a:xfrm>
            <a:prstGeom prst="rect">
              <a:avLst/>
            </a:prstGeom>
            <a:solidFill>
              <a:srgbClr val="8C2D35"/>
            </a:solidFill>
            <a:ln>
              <a:solidFill>
                <a:srgbClr val="8C2D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1928794" y="35716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Цели урока: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Заголовок 175"/>
          <p:cNvSpPr txBox="1">
            <a:spLocks/>
          </p:cNvSpPr>
          <p:nvPr/>
        </p:nvSpPr>
        <p:spPr>
          <a:xfrm>
            <a:off x="323528" y="1556792"/>
            <a:ext cx="8424936" cy="1571636"/>
          </a:xfrm>
          <a:prstGeom prst="round2SameRect">
            <a:avLst>
              <a:gd name="adj1" fmla="val 20908"/>
              <a:gd name="adj2" fmla="val 50000"/>
            </a:avLst>
          </a:prstGeom>
          <a:gradFill>
            <a:gsLst>
              <a:gs pos="50000">
                <a:schemeClr val="bg1">
                  <a:alpha val="72000"/>
                </a:schemeClr>
              </a:gs>
              <a:gs pos="0">
                <a:srgbClr val="226C30">
                  <a:alpha val="21000"/>
                </a:srgbClr>
              </a:gs>
            </a:gsLst>
            <a:lin ang="5400000" scaled="0"/>
          </a:gradFill>
          <a:ln w="63500">
            <a:solidFill>
              <a:srgbClr val="A50021">
                <a:alpha val="62000"/>
              </a:srgbClr>
            </a:solidFill>
          </a:ln>
        </p:spPr>
        <p:txBody>
          <a:bodyPr rtlCol="0"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Изучить основные понятия метода неопределенных коэффициентов;</a:t>
            </a:r>
          </a:p>
        </p:txBody>
      </p:sp>
      <p:sp>
        <p:nvSpPr>
          <p:cNvPr id="12" name="Заголовок 175"/>
          <p:cNvSpPr txBox="1">
            <a:spLocks/>
          </p:cNvSpPr>
          <p:nvPr/>
        </p:nvSpPr>
        <p:spPr>
          <a:xfrm>
            <a:off x="395536" y="3645024"/>
            <a:ext cx="8352928" cy="1944216"/>
          </a:xfrm>
          <a:prstGeom prst="round2SameRect">
            <a:avLst>
              <a:gd name="adj1" fmla="val 20908"/>
              <a:gd name="adj2" fmla="val 50000"/>
            </a:avLst>
          </a:prstGeom>
          <a:gradFill>
            <a:gsLst>
              <a:gs pos="50000">
                <a:schemeClr val="bg1">
                  <a:alpha val="72000"/>
                </a:schemeClr>
              </a:gs>
              <a:gs pos="0">
                <a:srgbClr val="226C30">
                  <a:alpha val="21000"/>
                </a:srgbClr>
              </a:gs>
            </a:gsLst>
            <a:lin ang="5400000" scaled="0"/>
          </a:gradFill>
          <a:ln w="63500">
            <a:solidFill>
              <a:srgbClr val="A50021">
                <a:alpha val="62000"/>
              </a:srgbClr>
            </a:solidFill>
          </a:ln>
        </p:spPr>
        <p:txBody>
          <a:bodyPr rtlCol="0"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рассмотреть решение задач с помощью метода неопределенных  коэффициентов.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6750" y="3500438"/>
            <a:ext cx="871296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/>
              <a:t>Теорема №2 </a:t>
            </a:r>
            <a:r>
              <a:rPr lang="ru-RU" i="1" dirty="0"/>
              <a:t>(следствие теоремы № 1).</a:t>
            </a:r>
            <a:endParaRPr lang="ru-RU" dirty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Пусть   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х +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...+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buNone/>
              <a:tabLst>
                <a:tab pos="1530350" algn="l"/>
              </a:tabLst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...+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Для того чтобы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достаточно,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...,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aseline="-250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4 =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q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= – 6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7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1043608" y="2204864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51520" y="1628800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286124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1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220486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4005064"/>
            <a:ext cx="1888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59632" y="1628800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75856" y="2204864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5936" y="220486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/>
          </a:p>
        </p:txBody>
      </p:sp>
      <p:sp>
        <p:nvSpPr>
          <p:cNvPr id="14" name="Овал 13"/>
          <p:cNvSpPr/>
          <p:nvPr/>
        </p:nvSpPr>
        <p:spPr>
          <a:xfrm>
            <a:off x="6372200" y="2204864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5" grpId="0" animBg="1"/>
      <p:bldP spid="5" grpId="1" animBg="1"/>
      <p:bldP spid="9" grpId="0"/>
      <p:bldP spid="11" grpId="0" animBg="1"/>
      <p:bldP spid="12" grpId="0"/>
      <p:bldP spid="13" grpId="0" animBg="1"/>
      <p:bldP spid="15" grpId="0" animBg="1"/>
      <p:bldP spid="15" grpId="1" animBg="1"/>
      <p:bldP spid="16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+ 2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4 =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+ +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="1" baseline="-25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= 2</a:t>
            </a:r>
            <a:endParaRPr lang="ru-RU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411760" y="1628800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331640" y="2708920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51720" y="2708920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/>
          </a:p>
        </p:txBody>
      </p:sp>
      <p:sp>
        <p:nvSpPr>
          <p:cNvPr id="8" name="Овал 7"/>
          <p:cNvSpPr/>
          <p:nvPr/>
        </p:nvSpPr>
        <p:spPr>
          <a:xfrm>
            <a:off x="4211960" y="2708920"/>
            <a:ext cx="50405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077072"/>
            <a:ext cx="2555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2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b="1" baseline="-250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32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87824" y="1628800"/>
            <a:ext cx="648072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60032" y="2708920"/>
            <a:ext cx="115212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5013176"/>
            <a:ext cx="2105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 –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9" grpId="0" animBg="1"/>
      <p:bldP spid="8" grpId="0" animBg="1"/>
      <p:bldP spid="8" grpId="1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507288" cy="4525963"/>
          </a:xfrm>
        </p:spPr>
        <p:txBody>
          <a:bodyPr/>
          <a:lstStyle/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4 = 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+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01613" algn="l"/>
              </a:tabLst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467544" y="836711"/>
          <a:ext cx="2952328" cy="3525921"/>
        </p:xfrm>
        <a:graphic>
          <a:graphicData uri="http://schemas.openxmlformats.org/presentationml/2006/ole">
            <p:oleObj spid="_x0000_s79874" name="Формула" r:id="rId3" imgW="1168400" imgH="1397000" progId="Equation.3">
              <p:embed/>
            </p:oleObj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509120"/>
            <a:ext cx="73949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решая которую, мы получили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 6, 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–5,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1" descr="2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385664" y="836712"/>
            <a:ext cx="73949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Итак, мы получили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 6, 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–5,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720080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6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4 =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+ 1)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где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924944"/>
            <a:ext cx="5454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539552" y="4733364"/>
            <a:ext cx="77048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6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5,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+ 1.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9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Пример 2.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Выполнить деление многочлена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–1 на многочлен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+ 1.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72816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Надо найти такие многочлены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 что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–1 = (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+ 1)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3200" dirty="0" smtClean="0"/>
              <a:t>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причём степень многочлена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меньше степени многочлена (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+ 1).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467544" y="3717032"/>
            <a:ext cx="799288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того, что степень произведения многочленов равна сумме их степеней,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следует, что степень многочлена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равна 7 – 3 = 4.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2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2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Многочлены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имеют вид: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Подставим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):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–1 =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+ 1)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+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).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Раскроем скобки в правой части равенства: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8204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–1 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 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=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Получаем систему уравнений: 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699792" y="2996952"/>
          <a:ext cx="2088232" cy="3588230"/>
        </p:xfrm>
        <a:graphic>
          <a:graphicData uri="http://schemas.openxmlformats.org/presentationml/2006/ole">
            <p:oleObj spid="_x0000_s90114" name="Формула" r:id="rId4" imgW="1079500" imgH="1854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95288" y="476250"/>
            <a:ext cx="849788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rgbClr val="003300"/>
                </a:solidFill>
                <a:latin typeface="Times New Roman" pitchFamily="18" charset="0"/>
              </a:rPr>
              <a:t>А.В. Сухомлинский </a:t>
            </a:r>
            <a:r>
              <a:rPr lang="ru-RU" sz="2800" dirty="0">
                <a:solidFill>
                  <a:srgbClr val="003300"/>
                </a:solidFill>
                <a:latin typeface="Times New Roman" pitchFamily="18" charset="0"/>
              </a:rPr>
              <a:t>(1918 –1970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</a:rPr>
              <a:t>) :</a:t>
            </a:r>
          </a:p>
          <a:p>
            <a:pPr algn="just">
              <a:spcBef>
                <a:spcPct val="50000"/>
              </a:spcBef>
            </a:pPr>
            <a:r>
              <a:rPr lang="ru-RU" sz="3200" b="1" i="1" dirty="0">
                <a:solidFill>
                  <a:srgbClr val="660033"/>
                </a:solidFill>
                <a:latin typeface="Times New Roman" pitchFamily="18" charset="0"/>
              </a:rPr>
              <a:t>«Ребенок, никогда не познавший радости труда в учении, не переживший гордости от того, что трудности преодолены, - это несчастный человек»</a:t>
            </a:r>
            <a:r>
              <a:rPr lang="ru-RU" sz="3200" i="1" dirty="0">
                <a:solidFill>
                  <a:srgbClr val="660033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8313" y="4149725"/>
            <a:ext cx="83534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u="sng" dirty="0">
                <a:solidFill>
                  <a:srgbClr val="003300"/>
                </a:solidFill>
                <a:latin typeface="Times New Roman" pitchFamily="18" charset="0"/>
              </a:rPr>
              <a:t>Давайте будем счастливыми, будем переживать радость в учении, гордость за свои успехи</a:t>
            </a:r>
            <a:r>
              <a:rPr lang="ru-RU" sz="3200" dirty="0">
                <a:solidFill>
                  <a:srgbClr val="003300"/>
                </a:solidFill>
                <a:latin typeface="Times New Roman" pitchFamily="18" charset="0"/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1" descr="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32" y="5572140"/>
            <a:ext cx="1587500" cy="1081088"/>
          </a:xfrm>
          <a:prstGeom prst="rect">
            <a:avLst/>
          </a:prstGeom>
          <a:noFill/>
        </p:spPr>
      </p:pic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395536" y="1556792"/>
            <a:ext cx="85689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которой получаем: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0,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2,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0,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–2.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413995" y="5013176"/>
            <a:ext cx="78304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+ 1,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4510" y="1500174"/>
            <a:ext cx="89094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Расположение многочлена по степеням</a:t>
            </a:r>
            <a:endParaRPr lang="ru-RU" sz="54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7" descr="2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714752"/>
            <a:ext cx="2357454" cy="20601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285720" y="571480"/>
            <a:ext cx="85725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Возьмем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функцию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…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1" u="none" strike="noStrike" cap="none" normalizeH="0" baseline="-3000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en-US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1" u="none" strike="noStrike" cap="none" normalizeH="0" baseline="3000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Поставим перед собой задачу «расположить» многочлен 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степеням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х</a:t>
            </a:r>
            <a:r>
              <a:rPr kumimoji="0" lang="ru-RU" sz="2800" b="1" i="1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+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en-US" sz="28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… +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800" b="1" i="1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en-US" sz="2800" b="1" i="1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Задача сводится к нахождению неизвестных коэффициентов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-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...,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1" u="none" strike="noStrike" cap="none" normalizeH="0" baseline="-3000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каждом конкретном случае эти числа найти легко.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Действительно, расположим многочлены, находящиеся в левой и правой частях равенства, по степеням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Так как мы имеем тождество, то (по теореме № 2) коэффициенты при одинаковых степенях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должны быть равны между собой.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285720" y="1071546"/>
            <a:ext cx="65586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3.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Расположим многочлен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2000232" y="1714488"/>
          <a:ext cx="5223904" cy="642942"/>
        </p:xfrm>
        <a:graphic>
          <a:graphicData uri="http://schemas.openxmlformats.org/presentationml/2006/ole">
            <p:oleObj spid="_x0000_s158721" name="Формула" r:id="rId4" imgW="1854200" imgH="228600" progId="Equation.3">
              <p:embed/>
            </p:oleObj>
          </a:graphicData>
        </a:graphic>
      </p:graphicFrame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357158" y="2428868"/>
            <a:ext cx="38026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степеням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+ 1)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285720" y="142852"/>
            <a:ext cx="86439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Полагаем: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357158" y="1142984"/>
          <a:ext cx="7687289" cy="1143008"/>
        </p:xfrm>
        <a:graphic>
          <a:graphicData uri="http://schemas.openxmlformats.org/presentationml/2006/ole">
            <p:oleObj spid="_x0000_s165890" name="Формула" r:id="rId4" imgW="3263900" imgH="482600" progId="Equation.3">
              <p:embed/>
            </p:oleObj>
          </a:graphicData>
        </a:graphic>
      </p:graphicFrame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4869" name="Object 5"/>
          <p:cNvGraphicFramePr>
            <a:graphicFrameLocks noChangeAspect="1"/>
          </p:cNvGraphicFramePr>
          <p:nvPr/>
        </p:nvGraphicFramePr>
        <p:xfrm>
          <a:off x="357158" y="2214554"/>
          <a:ext cx="5929354" cy="1926415"/>
        </p:xfrm>
        <a:graphic>
          <a:graphicData uri="http://schemas.openxmlformats.org/presentationml/2006/ole">
            <p:oleObj spid="_x0000_s165891" name="Формула" r:id="rId5" imgW="2260600" imgH="736600" progId="Equation.3">
              <p:embed/>
            </p:oleObj>
          </a:graphicData>
        </a:graphic>
      </p:graphicFrame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357157" y="4118061"/>
          <a:ext cx="7715305" cy="1245192"/>
        </p:xfrm>
        <a:graphic>
          <a:graphicData uri="http://schemas.openxmlformats.org/presentationml/2006/ole">
            <p:oleObj spid="_x0000_s165892" name="Формула" r:id="rId6" imgW="3009900" imgH="482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285720" y="142852"/>
            <a:ext cx="86439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Полагаем: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28597" y="1214422"/>
          <a:ext cx="4429156" cy="608633"/>
        </p:xfrm>
        <a:graphic>
          <a:graphicData uri="http://schemas.openxmlformats.org/presentationml/2006/ole">
            <p:oleObj spid="_x0000_s184322" name="Формула" r:id="rId4" imgW="1485720" imgH="203040" progId="Equation.3">
              <p:embed/>
            </p:oleObj>
          </a:graphicData>
        </a:graphic>
      </p:graphicFrame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406400" y="2000250"/>
          <a:ext cx="7867650" cy="1285875"/>
        </p:xfrm>
        <a:graphic>
          <a:graphicData uri="http://schemas.openxmlformats.org/presentationml/2006/ole">
            <p:oleObj spid="_x0000_s184323" name="Формула" r:id="rId5" imgW="2971800" imgH="482400" progId="Equation.3">
              <p:embed/>
            </p:oleObj>
          </a:graphicData>
        </a:graphic>
      </p:graphicFrame>
      <p:sp>
        <p:nvSpPr>
          <p:cNvPr id="13" name="Овал 12"/>
          <p:cNvSpPr/>
          <p:nvPr/>
        </p:nvSpPr>
        <p:spPr>
          <a:xfrm>
            <a:off x="428596" y="128586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00100" y="200024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395536" y="3276252"/>
          <a:ext cx="1285884" cy="728812"/>
        </p:xfrm>
        <a:graphic>
          <a:graphicData uri="http://schemas.openxmlformats.org/presentationml/2006/ole">
            <p:oleObj spid="_x0000_s184324" name="Формула" r:id="rId6" imgW="380880" imgH="215640" progId="Equation.3">
              <p:embed/>
            </p:oleObj>
          </a:graphicData>
        </a:graphic>
      </p:graphicFrame>
      <p:sp>
        <p:nvSpPr>
          <p:cNvPr id="16" name="Овал 15"/>
          <p:cNvSpPr/>
          <p:nvPr/>
        </p:nvSpPr>
        <p:spPr>
          <a:xfrm>
            <a:off x="3347864" y="2060848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571604" y="128586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4325" name="Object 5"/>
          <p:cNvGraphicFramePr>
            <a:graphicFrameLocks noChangeAspect="1"/>
          </p:cNvGraphicFramePr>
          <p:nvPr/>
        </p:nvGraphicFramePr>
        <p:xfrm>
          <a:off x="395536" y="3789040"/>
          <a:ext cx="2571750" cy="771525"/>
        </p:xfrm>
        <a:graphic>
          <a:graphicData uri="http://schemas.openxmlformats.org/presentationml/2006/ole">
            <p:oleObj spid="_x0000_s184325" name="Формула" r:id="rId7" imgW="761760" imgH="228600" progId="Equation.3">
              <p:embed/>
            </p:oleObj>
          </a:graphicData>
        </a:graphic>
      </p:graphicFrame>
      <p:sp>
        <p:nvSpPr>
          <p:cNvPr id="18" name="Овал 17"/>
          <p:cNvSpPr/>
          <p:nvPr/>
        </p:nvSpPr>
        <p:spPr>
          <a:xfrm>
            <a:off x="2571736" y="128586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588224" y="2060848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4326" name="Object 6"/>
          <p:cNvGraphicFramePr>
            <a:graphicFrameLocks noChangeAspect="1"/>
          </p:cNvGraphicFramePr>
          <p:nvPr/>
        </p:nvGraphicFramePr>
        <p:xfrm>
          <a:off x="251520" y="4437112"/>
          <a:ext cx="3986213" cy="771525"/>
        </p:xfrm>
        <a:graphic>
          <a:graphicData uri="http://schemas.openxmlformats.org/presentationml/2006/ole">
            <p:oleObj spid="_x0000_s184326" name="Формула" r:id="rId8" imgW="1180800" imgH="228600" progId="Equation.3">
              <p:embed/>
            </p:oleObj>
          </a:graphicData>
        </a:graphic>
      </p:graphicFrame>
      <p:sp>
        <p:nvSpPr>
          <p:cNvPr id="21" name="Овал 20"/>
          <p:cNvSpPr/>
          <p:nvPr/>
        </p:nvSpPr>
        <p:spPr>
          <a:xfrm>
            <a:off x="3571868" y="128586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067944" y="270892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4327" name="Object 7"/>
          <p:cNvGraphicFramePr>
            <a:graphicFrameLocks noChangeAspect="1"/>
          </p:cNvGraphicFramePr>
          <p:nvPr/>
        </p:nvGraphicFramePr>
        <p:xfrm>
          <a:off x="251520" y="5013176"/>
          <a:ext cx="5143500" cy="771525"/>
        </p:xfrm>
        <a:graphic>
          <a:graphicData uri="http://schemas.openxmlformats.org/presentationml/2006/ole">
            <p:oleObj spid="_x0000_s184327" name="Формула" r:id="rId9" imgW="1523880" imgH="228600" progId="Equation.3">
              <p:embed/>
            </p:oleObj>
          </a:graphicData>
        </a:graphic>
      </p:graphicFrame>
      <p:sp>
        <p:nvSpPr>
          <p:cNvPr id="24" name="Овал 23"/>
          <p:cNvSpPr/>
          <p:nvPr/>
        </p:nvSpPr>
        <p:spPr>
          <a:xfrm>
            <a:off x="4215950" y="1285860"/>
            <a:ext cx="500066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643438" y="2571744"/>
            <a:ext cx="3714776" cy="9286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4328" name="Object 8"/>
          <p:cNvGraphicFramePr>
            <a:graphicFrameLocks noChangeAspect="1"/>
          </p:cNvGraphicFramePr>
          <p:nvPr/>
        </p:nvGraphicFramePr>
        <p:xfrm>
          <a:off x="251520" y="5589240"/>
          <a:ext cx="4929188" cy="771525"/>
        </p:xfrm>
        <a:graphic>
          <a:graphicData uri="http://schemas.openxmlformats.org/presentationml/2006/ole">
            <p:oleObj spid="_x0000_s184328" name="Формула" r:id="rId10" imgW="14601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285720" y="142852"/>
            <a:ext cx="864399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642910" y="3714752"/>
            <a:ext cx="46456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Решая систему, находим: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7941" name="Object 5"/>
          <p:cNvGraphicFramePr>
            <a:graphicFrameLocks noChangeAspect="1"/>
          </p:cNvGraphicFramePr>
          <p:nvPr/>
        </p:nvGraphicFramePr>
        <p:xfrm>
          <a:off x="714348" y="4214818"/>
          <a:ext cx="6670523" cy="642942"/>
        </p:xfrm>
        <a:graphic>
          <a:graphicData uri="http://schemas.openxmlformats.org/presentationml/2006/ole">
            <p:oleObj spid="_x0000_s167941" name="Формула" r:id="rId4" imgW="2374900" imgH="228600" progId="Equation.3">
              <p:embed/>
            </p:oleObj>
          </a:graphicData>
        </a:graphic>
      </p:graphicFrame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794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7944" name="Object 8"/>
          <p:cNvGraphicFramePr>
            <a:graphicFrameLocks noChangeAspect="1"/>
          </p:cNvGraphicFramePr>
          <p:nvPr/>
        </p:nvGraphicFramePr>
        <p:xfrm>
          <a:off x="642910" y="714356"/>
          <a:ext cx="4470392" cy="3071834"/>
        </p:xfrm>
        <a:graphic>
          <a:graphicData uri="http://schemas.openxmlformats.org/presentationml/2006/ole">
            <p:oleObj spid="_x0000_s167944" name="Формула" r:id="rId5" imgW="1701800" imgH="1168400" progId="Equation.3">
              <p:embed/>
            </p:oleObj>
          </a:graphicData>
        </a:graphic>
      </p:graphicFrame>
      <p:sp>
        <p:nvSpPr>
          <p:cNvPr id="167947" name="Rectangle 11"/>
          <p:cNvSpPr>
            <a:spLocks noChangeArrowheads="1"/>
          </p:cNvSpPr>
          <p:nvPr/>
        </p:nvSpPr>
        <p:spPr bwMode="auto">
          <a:xfrm>
            <a:off x="357158" y="5000636"/>
            <a:ext cx="18157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7946" name="Object 10"/>
          <p:cNvGraphicFramePr>
            <a:graphicFrameLocks noChangeAspect="1"/>
          </p:cNvGraphicFramePr>
          <p:nvPr/>
        </p:nvGraphicFramePr>
        <p:xfrm>
          <a:off x="285720" y="5572140"/>
          <a:ext cx="7548615" cy="571504"/>
        </p:xfrm>
        <a:graphic>
          <a:graphicData uri="http://schemas.openxmlformats.org/presentationml/2006/ole">
            <p:oleObj spid="_x0000_s167946" name="Формула" r:id="rId6" imgW="3022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285720" y="107154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4.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Расположим многочлен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800" i="1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8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+ 24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50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+ 90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357158" y="2428868"/>
            <a:ext cx="3674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степеням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2).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7" descr="2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286388"/>
            <a:ext cx="1357290" cy="1186141"/>
          </a:xfrm>
          <a:prstGeom prst="rect">
            <a:avLst/>
          </a:prstGeom>
          <a:noFill/>
        </p:spPr>
      </p:pic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285720" y="142852"/>
            <a:ext cx="86439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Полагаем: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8419" name="Object 3"/>
          <p:cNvGraphicFramePr>
            <a:graphicFrameLocks noChangeAspect="1"/>
          </p:cNvGraphicFramePr>
          <p:nvPr/>
        </p:nvGraphicFramePr>
        <p:xfrm>
          <a:off x="285720" y="1142984"/>
          <a:ext cx="7799349" cy="1143008"/>
        </p:xfrm>
        <a:graphic>
          <a:graphicData uri="http://schemas.openxmlformats.org/presentationml/2006/ole">
            <p:oleObj spid="_x0000_s188419" name="Формула" r:id="rId4" imgW="3314700" imgH="482600" progId="Equation.3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455613" y="4071938"/>
          <a:ext cx="6635750" cy="642937"/>
        </p:xfrm>
        <a:graphic>
          <a:graphicData uri="http://schemas.openxmlformats.org/presentationml/2006/ole">
            <p:oleObj spid="_x0000_s188420" name="Формула" r:id="rId5" imgW="2361960" imgH="228600" progId="Equation.3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979712" y="4658841"/>
          <a:ext cx="5902325" cy="714375"/>
        </p:xfrm>
        <a:graphic>
          <a:graphicData uri="http://schemas.openxmlformats.org/presentationml/2006/ole">
            <p:oleObj spid="_x0000_s188421" name="Формула" r:id="rId6" imgW="1892160" imgH="228600" progId="Equation.3">
              <p:embed/>
            </p:oleObj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71472" y="3500438"/>
            <a:ext cx="21667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28596" y="4714884"/>
            <a:ext cx="17131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42918"/>
            <a:ext cx="9144000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Представление произведения в виде многочлена стандартного вида </a:t>
            </a:r>
            <a:endParaRPr lang="ru-RU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3" descr="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500570"/>
            <a:ext cx="2286016" cy="193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cart.gif"/>
          <p:cNvPicPr>
            <a:picLocks noChangeAspect="1"/>
          </p:cNvPicPr>
          <p:nvPr/>
        </p:nvPicPr>
        <p:blipFill>
          <a:blip r:embed="rId2" cstate="print"/>
          <a:srcRect t="9226"/>
          <a:stretch>
            <a:fillRect/>
          </a:stretch>
        </p:blipFill>
        <p:spPr>
          <a:xfrm>
            <a:off x="251520" y="2000240"/>
            <a:ext cx="2592288" cy="3116703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33265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Рене Декарт, знаменитый философ и математик, жил и работал в </a:t>
            </a:r>
            <a:r>
              <a:rPr lang="en-US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XVII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1428736"/>
            <a:ext cx="59293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3366"/>
                </a:solidFill>
                <a:latin typeface="Times New Roman"/>
                <a:ea typeface="Times New Roman"/>
                <a:cs typeface="Times New Roman"/>
              </a:rPr>
              <a:t>Для Декарта самым ясным и точным языком для выражения научных истин был язык математики. Еще ребенком Рене прозвали “маленьким философом” за его любовь к логическим рассуждениям. В школе-интернате из-за слабого здоровья ему разрешали не ходить в класс и заниматься в постели.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3" descr="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286388"/>
            <a:ext cx="1524000" cy="1287463"/>
          </a:xfrm>
          <a:prstGeom prst="rect">
            <a:avLst/>
          </a:prstGeom>
          <a:noFill/>
        </p:spPr>
      </p:pic>
      <p:sp>
        <p:nvSpPr>
          <p:cNvPr id="191489" name="Rectangle 1"/>
          <p:cNvSpPr>
            <a:spLocks noChangeArrowheads="1"/>
          </p:cNvSpPr>
          <p:nvPr/>
        </p:nvSpPr>
        <p:spPr bwMode="auto">
          <a:xfrm>
            <a:off x="395536" y="908720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выполняя действий, представим в виде многочлена стандартного вида произведение 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+ 5).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260648"/>
            <a:ext cx="2220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5.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492896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Произведение есть многочлен третьей степени, коэффициент при старшем члене равен 1, а свободный член равен  (– 15), тогда запишем: </a:t>
            </a:r>
          </a:p>
        </p:txBody>
      </p:sp>
      <p:sp>
        <p:nvSpPr>
          <p:cNvPr id="193537" name="Rectangle 1"/>
          <p:cNvSpPr>
            <a:spLocks noChangeArrowheads="1"/>
          </p:cNvSpPr>
          <p:nvPr/>
        </p:nvSpPr>
        <p:spPr bwMode="auto">
          <a:xfrm>
            <a:off x="395536" y="4509120"/>
            <a:ext cx="83529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ах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неизвестные коэффициенты.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3" descr="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286388"/>
            <a:ext cx="1524000" cy="1287463"/>
          </a:xfrm>
          <a:prstGeom prst="rect">
            <a:avLst/>
          </a:prstGeom>
          <a:noFill/>
        </p:spPr>
      </p:pic>
      <p:sp>
        <p:nvSpPr>
          <p:cNvPr id="193537" name="Rectangle 1"/>
          <p:cNvSpPr>
            <a:spLocks noChangeArrowheads="1"/>
          </p:cNvSpPr>
          <p:nvPr/>
        </p:nvSpPr>
        <p:spPr bwMode="auto">
          <a:xfrm>
            <a:off x="395536" y="692696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ах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484784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вычисления их, положим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= 1 и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– 3, тогда получим: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5536" y="2564904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1)(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3)(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67544" y="3068960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 = 0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39552" y="3573016"/>
            <a:ext cx="835292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39552" y="4797152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–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42 = 0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3" descr="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5286388"/>
            <a:ext cx="1524000" cy="1287463"/>
          </a:xfrm>
          <a:prstGeom prst="rect">
            <a:avLst/>
          </a:prstGeom>
          <a:noFill/>
        </p:spPr>
      </p:pic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11560" y="980728"/>
          <a:ext cx="3654406" cy="1512168"/>
        </p:xfrm>
        <a:graphic>
          <a:graphicData uri="http://schemas.openxmlformats.org/presentationml/2006/ole">
            <p:oleObj spid="_x0000_s205826" name="Формула" r:id="rId4" imgW="1104900" imgH="457200" progId="Equation.3">
              <p:embed/>
            </p:oleObj>
          </a:graphicData>
        </a:graphic>
      </p:graphicFrame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3779" name="Object 3"/>
          <p:cNvGraphicFramePr>
            <a:graphicFrameLocks noChangeAspect="1"/>
          </p:cNvGraphicFramePr>
          <p:nvPr/>
        </p:nvGraphicFramePr>
        <p:xfrm>
          <a:off x="4860032" y="980728"/>
          <a:ext cx="3384376" cy="1518225"/>
        </p:xfrm>
        <a:graphic>
          <a:graphicData uri="http://schemas.openxmlformats.org/presentationml/2006/ole">
            <p:oleObj spid="_x0000_s205827" name="Формула" r:id="rId5" imgW="1016000" imgH="457200" progId="Equation.3">
              <p:embed/>
            </p:oleObj>
          </a:graphicData>
        </a:graphic>
      </p:graphicFrame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539552" y="2699048"/>
            <a:ext cx="7488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откуда  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7,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7.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467544" y="3509228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 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+7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+ 7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196752"/>
            <a:ext cx="8424936" cy="17543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Разложение многочлена на множители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5" descr="3D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140968"/>
            <a:ext cx="1944216" cy="26353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07873" name="Rectangle 1"/>
          <p:cNvSpPr>
            <a:spLocks noChangeArrowheads="1"/>
          </p:cNvSpPr>
          <p:nvPr/>
        </p:nvSpPr>
        <p:spPr bwMode="auto">
          <a:xfrm>
            <a:off x="395536" y="980728"/>
            <a:ext cx="849694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6.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 многочлен 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19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+ 30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Разложим его на множители, если известно, что все его корни – целые числа.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06849" name="Rectangle 1"/>
          <p:cNvSpPr>
            <a:spLocks noChangeArrowheads="1"/>
          </p:cNvSpPr>
          <p:nvPr/>
        </p:nvSpPr>
        <p:spPr bwMode="auto">
          <a:xfrm>
            <a:off x="251520" y="188640"/>
            <a:ext cx="85689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Будем искать разложение в виде: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19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+ 30 =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en-US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348880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полагая числа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его корнями.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9921" name="Rectangle 1"/>
          <p:cNvSpPr>
            <a:spLocks noChangeArrowheads="1"/>
          </p:cNvSpPr>
          <p:nvPr/>
        </p:nvSpPr>
        <p:spPr bwMode="auto">
          <a:xfrm>
            <a:off x="467544" y="2996952"/>
            <a:ext cx="84969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Раскроем скобки в правой части и сгруппируем по одинаковым степеням.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467544" y="4077072"/>
          <a:ext cx="7255352" cy="1368152"/>
        </p:xfrm>
        <a:graphic>
          <a:graphicData uri="http://schemas.openxmlformats.org/presentationml/2006/ole">
            <p:oleObj spid="_x0000_s211969" name="Формула" r:id="rId4" imgW="242568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2339752" y="260648"/>
          <a:ext cx="5051425" cy="647700"/>
        </p:xfrm>
        <a:graphic>
          <a:graphicData uri="http://schemas.openxmlformats.org/presentationml/2006/ole">
            <p:oleObj spid="_x0000_s212994" name="Формула" r:id="rId4" imgW="1688760" imgH="215640" progId="Equation.3">
              <p:embed/>
            </p:oleObj>
          </a:graphicData>
        </a:graphic>
      </p:graphicFrame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395536" y="1556792"/>
          <a:ext cx="7960062" cy="2160240"/>
        </p:xfrm>
        <a:graphic>
          <a:graphicData uri="http://schemas.openxmlformats.org/presentationml/2006/ole">
            <p:oleObj spid="_x0000_s212995" name="Формула" r:id="rId5" imgW="2654280" imgH="685800" progId="Equation.3">
              <p:embed/>
            </p:oleObj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251520" y="908720"/>
          <a:ext cx="8404934" cy="792088"/>
        </p:xfrm>
        <a:graphic>
          <a:graphicData uri="http://schemas.openxmlformats.org/presentationml/2006/ole">
            <p:oleObj spid="_x0000_s212996" name="Формула" r:id="rId6" imgW="2425680" imgH="228600" progId="Equation.3">
              <p:embed/>
            </p:oleObj>
          </a:graphicData>
        </a:graphic>
      </p:graphicFrame>
      <p:graphicFrame>
        <p:nvGraphicFramePr>
          <p:cNvPr id="212997" name="Object 5"/>
          <p:cNvGraphicFramePr>
            <a:graphicFrameLocks noChangeAspect="1"/>
          </p:cNvGraphicFramePr>
          <p:nvPr/>
        </p:nvGraphicFramePr>
        <p:xfrm>
          <a:off x="323528" y="3645024"/>
          <a:ext cx="7056437" cy="2351088"/>
        </p:xfrm>
        <a:graphic>
          <a:graphicData uri="http://schemas.openxmlformats.org/presentationml/2006/ole">
            <p:oleObj spid="_x0000_s212997" name="Формула" r:id="rId7" imgW="2133360" imgH="711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43" name="Object 3"/>
          <p:cNvGraphicFramePr>
            <a:graphicFrameLocks noChangeAspect="1"/>
          </p:cNvGraphicFramePr>
          <p:nvPr/>
        </p:nvGraphicFramePr>
        <p:xfrm>
          <a:off x="1115616" y="1228157"/>
          <a:ext cx="5544616" cy="2344859"/>
        </p:xfrm>
        <a:graphic>
          <a:graphicData uri="http://schemas.openxmlformats.org/presentationml/2006/ole">
            <p:oleObj spid="_x0000_s215043" name="Формула" r:id="rId4" imgW="2159000" imgH="914400" progId="Equation.3">
              <p:embed/>
            </p:oleObj>
          </a:graphicData>
        </a:graphic>
      </p:graphicFrame>
      <p:sp>
        <p:nvSpPr>
          <p:cNvPr id="215046" name="Rectangle 6"/>
          <p:cNvSpPr>
            <a:spLocks noChangeArrowheads="1"/>
          </p:cNvSpPr>
          <p:nvPr/>
        </p:nvSpPr>
        <p:spPr bwMode="auto">
          <a:xfrm>
            <a:off x="251520" y="3645024"/>
            <a:ext cx="82089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Так как корни нашего многочлена – целые, то из последнего уравнения системы заключаем, что они должны быть делителями числа 30. Следовательно, их следует искать среди чисел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045" name="Object 5"/>
          <p:cNvGraphicFramePr>
            <a:graphicFrameLocks noChangeAspect="1"/>
          </p:cNvGraphicFramePr>
          <p:nvPr/>
        </p:nvGraphicFramePr>
        <p:xfrm>
          <a:off x="827584" y="5589240"/>
          <a:ext cx="5832648" cy="534872"/>
        </p:xfrm>
        <a:graphic>
          <a:graphicData uri="http://schemas.openxmlformats.org/presentationml/2006/ole">
            <p:oleObj spid="_x0000_s215045" name="Формула" r:id="rId5" imgW="2184400" imgH="203200" progId="Equation.3">
              <p:embed/>
            </p:oleObj>
          </a:graphicData>
        </a:graphic>
      </p:graphicFrame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692696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Приравниваем коэффициенты при одинаковых степенях.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092" name="Rectangle 4"/>
          <p:cNvSpPr>
            <a:spLocks noChangeArrowheads="1"/>
          </p:cNvSpPr>
          <p:nvPr/>
        </p:nvSpPr>
        <p:spPr bwMode="auto">
          <a:xfrm>
            <a:off x="323528" y="764704"/>
            <a:ext cx="84249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Проведя испытания, установим, что корни нашего многочлена –2, –5, 1 и 3.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19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+ 30 =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7093" name="Rectangle 5"/>
          <p:cNvSpPr>
            <a:spLocks noChangeArrowheads="1"/>
          </p:cNvSpPr>
          <p:nvPr/>
        </p:nvSpPr>
        <p:spPr bwMode="auto">
          <a:xfrm>
            <a:off x="323528" y="4005064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6305" name="Rectangle 1"/>
          <p:cNvSpPr>
            <a:spLocks noChangeArrowheads="1"/>
          </p:cNvSpPr>
          <p:nvPr/>
        </p:nvSpPr>
        <p:spPr bwMode="auto">
          <a:xfrm>
            <a:off x="323528" y="332656"/>
            <a:ext cx="850112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7.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 многочлен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+ 4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25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16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+ 84.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Разложим его на множители, если известно, что все его корни – целые числа.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276872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Будем искать разложение в виде: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25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16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+ 84 =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полагая числа </a:t>
            </a:r>
            <a:r>
              <a:rPr lang="ru-RU" sz="32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32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его корнями. Раскроем скобки в правой части и сгруппируем по одинаковым степеням.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cart.gif"/>
          <p:cNvPicPr>
            <a:picLocks noChangeAspect="1"/>
          </p:cNvPicPr>
          <p:nvPr/>
        </p:nvPicPr>
        <p:blipFill>
          <a:blip r:embed="rId2" cstate="print"/>
          <a:srcRect l="6954"/>
          <a:stretch>
            <a:fillRect/>
          </a:stretch>
        </p:blipFill>
        <p:spPr>
          <a:xfrm>
            <a:off x="214282" y="1643050"/>
            <a:ext cx="2867379" cy="387187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33265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Рене Декарт, знаменитый философ и математик, жил и работал в </a:t>
            </a:r>
            <a:r>
              <a:rPr lang="en-US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XVII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132856" y="1274277"/>
            <a:ext cx="56156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Рене очень быстро выполнял домашние задания и все свободное время посвящал усиленным занятиям любимой математикой. Необычайная умственная энергия сохранилась у Декарта на всю жизнь. После окончания школы юноша три года учился в университете г. Пуатье и получил профессию юриста.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solidFill>
                  <a:srgbClr val="0033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Сосредоточенно размышляя над вопросами философии и математики, Декарт настойчиво искал законы универсального метода, стремился дать четкие и общедоступные правила его.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7092" name="Rectangle 4"/>
          <p:cNvSpPr>
            <a:spLocks noChangeArrowheads="1"/>
          </p:cNvSpPr>
          <p:nvPr/>
        </p:nvSpPr>
        <p:spPr bwMode="auto">
          <a:xfrm>
            <a:off x="323528" y="764704"/>
            <a:ext cx="84249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Проведя испытания, установим, что корни нашего многочлена –2, –5, 1 и 3.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19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+ 30 =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7093" name="Rectangle 5"/>
          <p:cNvSpPr>
            <a:spLocks noChangeArrowheads="1"/>
          </p:cNvSpPr>
          <p:nvPr/>
        </p:nvSpPr>
        <p:spPr bwMode="auto">
          <a:xfrm>
            <a:off x="323528" y="4005064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285720" y="785794"/>
          <a:ext cx="8161792" cy="1285884"/>
        </p:xfrm>
        <a:graphic>
          <a:graphicData uri="http://schemas.openxmlformats.org/presentationml/2006/ole">
            <p:oleObj spid="_x0000_s230402" name="Формула" r:id="rId4" imgW="4356100" imgH="685800" progId="Equation.3">
              <p:embed/>
            </p:oleObj>
          </a:graphicData>
        </a:graphic>
      </p:graphicFrame>
      <p:sp>
        <p:nvSpPr>
          <p:cNvPr id="2252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83" name="Object 3"/>
          <p:cNvGraphicFramePr>
            <a:graphicFrameLocks noChangeAspect="1"/>
          </p:cNvGraphicFramePr>
          <p:nvPr/>
        </p:nvGraphicFramePr>
        <p:xfrm>
          <a:off x="251520" y="2132856"/>
          <a:ext cx="8278624" cy="1071570"/>
        </p:xfrm>
        <a:graphic>
          <a:graphicData uri="http://schemas.openxmlformats.org/presentationml/2006/ole">
            <p:oleObj spid="_x0000_s230403" name="Формула" r:id="rId5" imgW="3530520" imgH="457200" progId="Equation.3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7912" y="3068960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Приравниваем коэффициенты при одинаковых степенях.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0404" name="Object 4"/>
          <p:cNvGraphicFramePr>
            <a:graphicFrameLocks noChangeAspect="1"/>
          </p:cNvGraphicFramePr>
          <p:nvPr/>
        </p:nvGraphicFramePr>
        <p:xfrm>
          <a:off x="2051719" y="3789040"/>
          <a:ext cx="5619425" cy="2376264"/>
        </p:xfrm>
        <a:graphic>
          <a:graphicData uri="http://schemas.openxmlformats.org/presentationml/2006/ole">
            <p:oleObj spid="_x0000_s230404" name="Формула" r:id="rId6" imgW="21590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5" descr="3D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1429" name="Rectangle 5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1835696" y="620688"/>
          <a:ext cx="5406005" cy="2286016"/>
        </p:xfrm>
        <a:graphic>
          <a:graphicData uri="http://schemas.openxmlformats.org/presentationml/2006/ole">
            <p:oleObj spid="_x0000_s231426" name="Формула" r:id="rId4" imgW="2159000" imgH="914400" progId="Equation.3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51520" y="2996952"/>
            <a:ext cx="88924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корни нашего многочлена – целые, то из последнего уравнения системы заключаем, что они должны быть делителями числа 84. Следовательно, их следует искать среди чисел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latin typeface="Arial" pitchFamily="34" charset="0"/>
            </a:endParaRPr>
          </a:p>
        </p:txBody>
      </p:sp>
      <p:graphicFrame>
        <p:nvGraphicFramePr>
          <p:cNvPr id="231427" name="Object 3"/>
          <p:cNvGraphicFramePr>
            <a:graphicFrameLocks noChangeAspect="1"/>
          </p:cNvGraphicFramePr>
          <p:nvPr/>
        </p:nvGraphicFramePr>
        <p:xfrm>
          <a:off x="683568" y="4941168"/>
          <a:ext cx="7956376" cy="486446"/>
        </p:xfrm>
        <a:graphic>
          <a:graphicData uri="http://schemas.openxmlformats.org/presentationml/2006/ole">
            <p:oleObj spid="_x0000_s231427" name="Формула" r:id="rId5" imgW="35433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5" descr="3D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5229200"/>
            <a:ext cx="955675" cy="1295400"/>
          </a:xfrm>
          <a:prstGeom prst="rect">
            <a:avLst/>
          </a:prstGeom>
          <a:noFill/>
        </p:spPr>
      </p:pic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2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4497" name="Rectangle 1"/>
          <p:cNvSpPr>
            <a:spLocks noChangeArrowheads="1"/>
          </p:cNvSpPr>
          <p:nvPr/>
        </p:nvSpPr>
        <p:spPr bwMode="auto">
          <a:xfrm>
            <a:off x="285720" y="1666543"/>
            <a:ext cx="850112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+ 4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25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16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+ 84 =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+ 7)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+2)(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+ 7)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767606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Проведя испытания, установим, что корни нашего многочлена –7,–2,2,3.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1214422"/>
            <a:ext cx="7891810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Упрощение выражений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1" descr="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428868"/>
            <a:ext cx="3210120" cy="2819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1" descr="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4794" y="5214950"/>
            <a:ext cx="1447800" cy="1271588"/>
          </a:xfrm>
          <a:prstGeom prst="rect">
            <a:avLst/>
          </a:prstGeom>
          <a:noFill/>
        </p:spPr>
      </p:pic>
      <p:sp>
        <p:nvSpPr>
          <p:cNvPr id="236546" name="Rectangle 2"/>
          <p:cNvSpPr>
            <a:spLocks noChangeArrowheads="1"/>
          </p:cNvSpPr>
          <p:nvPr/>
        </p:nvSpPr>
        <p:spPr bwMode="auto">
          <a:xfrm>
            <a:off x="3419872" y="332656"/>
            <a:ext cx="24288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8. </a:t>
            </a:r>
          </a:p>
        </p:txBody>
      </p:sp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2123727" y="1205553"/>
          <a:ext cx="4392489" cy="927303"/>
        </p:xfrm>
        <a:graphic>
          <a:graphicData uri="http://schemas.openxmlformats.org/presentationml/2006/ole">
            <p:oleObj spid="_x0000_s238594" name="Формула" r:id="rId4" imgW="1714320" imgH="355320" progId="Equation.3">
              <p:embed/>
            </p:oleObj>
          </a:graphicData>
        </a:graphic>
      </p:graphicFrame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317070" y="1412776"/>
            <a:ext cx="82153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Разность 				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целым числом. Найдем это число.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1" descr="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4794" y="5214950"/>
            <a:ext cx="1447800" cy="1271588"/>
          </a:xfrm>
          <a:prstGeom prst="rect">
            <a:avLst/>
          </a:prstGeom>
          <a:noFill/>
        </p:spPr>
      </p:pic>
      <p:graphicFrame>
        <p:nvGraphicFramePr>
          <p:cNvPr id="236549" name="Object 5"/>
          <p:cNvGraphicFramePr>
            <a:graphicFrameLocks noChangeAspect="1"/>
          </p:cNvGraphicFramePr>
          <p:nvPr/>
        </p:nvGraphicFramePr>
        <p:xfrm>
          <a:off x="1928794" y="1000108"/>
          <a:ext cx="2786082" cy="653876"/>
        </p:xfrm>
        <a:graphic>
          <a:graphicData uri="http://schemas.openxmlformats.org/presentationml/2006/ole">
            <p:oleObj spid="_x0000_s240642" name="Формула" r:id="rId4" imgW="926698" imgH="215806" progId="Equation.3">
              <p:embed/>
            </p:oleObj>
          </a:graphicData>
        </a:graphic>
      </p:graphicFrame>
      <p:graphicFrame>
        <p:nvGraphicFramePr>
          <p:cNvPr id="236548" name="Object 4"/>
          <p:cNvGraphicFramePr>
            <a:graphicFrameLocks noChangeAspect="1"/>
          </p:cNvGraphicFramePr>
          <p:nvPr/>
        </p:nvGraphicFramePr>
        <p:xfrm>
          <a:off x="1619672" y="1844824"/>
          <a:ext cx="5031914" cy="1000132"/>
        </p:xfrm>
        <a:graphic>
          <a:graphicData uri="http://schemas.openxmlformats.org/presentationml/2006/ole">
            <p:oleObj spid="_x0000_s240643" name="Формула" r:id="rId5" imgW="1536033" imgH="304668" progId="Equation.3">
              <p:embed/>
            </p:oleObj>
          </a:graphicData>
        </a:graphic>
      </p:graphicFrame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428596" y="1071546"/>
            <a:ext cx="80724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как,                           , то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357166"/>
            <a:ext cx="192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</a:p>
        </p:txBody>
      </p:sp>
      <p:sp>
        <p:nvSpPr>
          <p:cNvPr id="240645" name="Rectangle 5"/>
          <p:cNvSpPr>
            <a:spLocks noChangeArrowheads="1"/>
          </p:cNvSpPr>
          <p:nvPr/>
        </p:nvSpPr>
        <p:spPr bwMode="auto">
          <a:xfrm>
            <a:off x="251520" y="2708920"/>
            <a:ext cx="1250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Тогда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0644" name="Object 4"/>
          <p:cNvGraphicFramePr>
            <a:graphicFrameLocks noChangeAspect="1"/>
          </p:cNvGraphicFramePr>
          <p:nvPr/>
        </p:nvGraphicFramePr>
        <p:xfrm>
          <a:off x="323528" y="3429000"/>
          <a:ext cx="8482322" cy="857256"/>
        </p:xfrm>
        <a:graphic>
          <a:graphicData uri="http://schemas.openxmlformats.org/presentationml/2006/ole">
            <p:oleObj spid="_x0000_s240644" name="Формула" r:id="rId6" imgW="3581400" imgH="355600" progId="Equation.3">
              <p:embed/>
            </p:oleObj>
          </a:graphicData>
        </a:graphic>
      </p:graphicFrame>
      <p:sp>
        <p:nvSpPr>
          <p:cNvPr id="240646" name="Rectangle 6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1" descr="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4794" y="5214950"/>
            <a:ext cx="1447800" cy="127158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28926" y="357166"/>
            <a:ext cx="192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</a:p>
        </p:txBody>
      </p:sp>
      <p:sp>
        <p:nvSpPr>
          <p:cNvPr id="241670" name="Rectangle 6"/>
          <p:cNvSpPr>
            <a:spLocks noChangeArrowheads="1"/>
          </p:cNvSpPr>
          <p:nvPr/>
        </p:nvSpPr>
        <p:spPr bwMode="auto">
          <a:xfrm>
            <a:off x="357158" y="857232"/>
            <a:ext cx="5786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Положим                                  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1669" name="Object 5"/>
          <p:cNvGraphicFramePr>
            <a:graphicFrameLocks noChangeAspect="1"/>
          </p:cNvGraphicFramePr>
          <p:nvPr/>
        </p:nvGraphicFramePr>
        <p:xfrm>
          <a:off x="2285984" y="714356"/>
          <a:ext cx="4064576" cy="785818"/>
        </p:xfrm>
        <a:graphic>
          <a:graphicData uri="http://schemas.openxmlformats.org/presentationml/2006/ole">
            <p:oleObj spid="_x0000_s244738" name="Формула" r:id="rId4" imgW="1435100" imgH="279400" progId="Equation.3">
              <p:embed/>
            </p:oleObj>
          </a:graphicData>
        </a:graphic>
      </p:graphicFrame>
      <p:sp>
        <p:nvSpPr>
          <p:cNvPr id="241671" name="Rectangle 7"/>
          <p:cNvSpPr>
            <a:spLocks noChangeArrowheads="1"/>
          </p:cNvSpPr>
          <p:nvPr/>
        </p:nvSpPr>
        <p:spPr bwMode="auto">
          <a:xfrm>
            <a:off x="357158" y="1643050"/>
            <a:ext cx="74016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неизвестные коэффициенты.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2691" name="Object 3"/>
          <p:cNvGraphicFramePr>
            <a:graphicFrameLocks noChangeAspect="1"/>
          </p:cNvGraphicFramePr>
          <p:nvPr/>
        </p:nvGraphicFramePr>
        <p:xfrm>
          <a:off x="328613" y="2286000"/>
          <a:ext cx="5915025" cy="692150"/>
        </p:xfrm>
        <a:graphic>
          <a:graphicData uri="http://schemas.openxmlformats.org/presentationml/2006/ole">
            <p:oleObj spid="_x0000_s244739" name="Формула" r:id="rId5" imgW="1879560" imgH="215640" progId="Equation.3">
              <p:embed/>
            </p:oleObj>
          </a:graphicData>
        </a:graphic>
      </p:graphicFrame>
      <p:sp>
        <p:nvSpPr>
          <p:cNvPr id="2437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3716" name="Object 4"/>
          <p:cNvGraphicFramePr>
            <a:graphicFrameLocks noChangeAspect="1"/>
          </p:cNvGraphicFramePr>
          <p:nvPr/>
        </p:nvGraphicFramePr>
        <p:xfrm>
          <a:off x="357158" y="3000372"/>
          <a:ext cx="3214710" cy="1591750"/>
        </p:xfrm>
        <a:graphic>
          <a:graphicData uri="http://schemas.openxmlformats.org/presentationml/2006/ole">
            <p:oleObj spid="_x0000_s244740" name="Формула" r:id="rId6" imgW="977476" imgH="482391" progId="Equation.3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8596" y="4572008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Тогда, решая данную систему уравнений, получим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5,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– 4 или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– 5,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4.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1" descr="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4794" y="5214950"/>
            <a:ext cx="1447800" cy="127158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28926" y="357166"/>
            <a:ext cx="192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37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285720" y="857232"/>
            <a:ext cx="13212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5765" name="Object 5"/>
          <p:cNvGraphicFramePr>
            <a:graphicFrameLocks noChangeAspect="1"/>
          </p:cNvGraphicFramePr>
          <p:nvPr/>
        </p:nvGraphicFramePr>
        <p:xfrm>
          <a:off x="285720" y="1357298"/>
          <a:ext cx="8185291" cy="1000132"/>
        </p:xfrm>
        <a:graphic>
          <a:graphicData uri="http://schemas.openxmlformats.org/presentationml/2006/ole">
            <p:oleObj spid="_x0000_s250882" name="Формула" r:id="rId4" imgW="2959100" imgH="355600" progId="Equation.3">
              <p:embed/>
            </p:oleObj>
          </a:graphicData>
        </a:graphic>
      </p:graphicFrame>
      <p:sp>
        <p:nvSpPr>
          <p:cNvPr id="247812" name="Rectangle 4"/>
          <p:cNvSpPr>
            <a:spLocks noChangeArrowheads="1"/>
          </p:cNvSpPr>
          <p:nvPr/>
        </p:nvSpPr>
        <p:spPr bwMode="auto">
          <a:xfrm>
            <a:off x="285720" y="2214554"/>
            <a:ext cx="13617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7811" name="Object 3"/>
          <p:cNvGraphicFramePr>
            <a:graphicFrameLocks noChangeAspect="1"/>
          </p:cNvGraphicFramePr>
          <p:nvPr/>
        </p:nvGraphicFramePr>
        <p:xfrm>
          <a:off x="1571603" y="2143116"/>
          <a:ext cx="1938145" cy="571504"/>
        </p:xfrm>
        <a:graphic>
          <a:graphicData uri="http://schemas.openxmlformats.org/presentationml/2006/ole">
            <p:oleObj spid="_x0000_s250883" name="Формула" r:id="rId5" imgW="736280" imgH="215806" progId="Equation.3">
              <p:embed/>
            </p:oleObj>
          </a:graphicData>
        </a:graphic>
      </p:graphicFrame>
      <p:sp>
        <p:nvSpPr>
          <p:cNvPr id="248837" name="Rectangle 5"/>
          <p:cNvSpPr>
            <a:spLocks noChangeArrowheads="1"/>
          </p:cNvSpPr>
          <p:nvPr/>
        </p:nvSpPr>
        <p:spPr bwMode="auto">
          <a:xfrm>
            <a:off x="214282" y="2857496"/>
            <a:ext cx="51793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Аналогично устанавливаем, что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8836" name="Object 4"/>
          <p:cNvGraphicFramePr>
            <a:graphicFrameLocks noChangeAspect="1"/>
          </p:cNvGraphicFramePr>
          <p:nvPr/>
        </p:nvGraphicFramePr>
        <p:xfrm>
          <a:off x="2339752" y="3501008"/>
          <a:ext cx="3801522" cy="714380"/>
        </p:xfrm>
        <a:graphic>
          <a:graphicData uri="http://schemas.openxmlformats.org/presentationml/2006/ole">
            <p:oleObj spid="_x0000_s250884" name="Формула" r:id="rId6" imgW="1422400" imgH="266700" progId="Equation.3">
              <p:embed/>
            </p:oleObj>
          </a:graphicData>
        </a:graphic>
      </p:graphicFrame>
      <p:sp>
        <p:nvSpPr>
          <p:cNvPr id="248838" name="Rectangle 6"/>
          <p:cNvSpPr>
            <a:spLocks noChangeArrowheads="1"/>
          </p:cNvSpPr>
          <p:nvPr/>
        </p:nvSpPr>
        <p:spPr bwMode="auto">
          <a:xfrm>
            <a:off x="0" y="266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9862" name="Rectangle 6"/>
          <p:cNvSpPr>
            <a:spLocks noChangeArrowheads="1"/>
          </p:cNvSpPr>
          <p:nvPr/>
        </p:nvSpPr>
        <p:spPr bwMode="auto">
          <a:xfrm>
            <a:off x="357158" y="4071942"/>
            <a:ext cx="27338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9861" name="Object 5"/>
          <p:cNvGraphicFramePr>
            <a:graphicFrameLocks noChangeAspect="1"/>
          </p:cNvGraphicFramePr>
          <p:nvPr/>
        </p:nvGraphicFramePr>
        <p:xfrm>
          <a:off x="428595" y="4500570"/>
          <a:ext cx="8301848" cy="857256"/>
        </p:xfrm>
        <a:graphic>
          <a:graphicData uri="http://schemas.openxmlformats.org/presentationml/2006/ole">
            <p:oleObj spid="_x0000_s250885" name="Формула" r:id="rId7" imgW="3505200" imgH="355600" progId="Equation.3">
              <p:embed/>
            </p:oleObj>
          </a:graphicData>
        </a:graphic>
      </p:graphicFrame>
      <p:sp>
        <p:nvSpPr>
          <p:cNvPr id="249863" name="Rectangle 7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5572140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–10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2" grpId="0"/>
      <p:bldP spid="248837" grpId="0"/>
      <p:bldP spid="249862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285860"/>
            <a:ext cx="89094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Домашнее задание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357430"/>
            <a:ext cx="3670757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cart.gif"/>
          <p:cNvPicPr>
            <a:picLocks noChangeAspect="1"/>
          </p:cNvPicPr>
          <p:nvPr/>
        </p:nvPicPr>
        <p:blipFill>
          <a:blip r:embed="rId2" cstate="print"/>
          <a:srcRect t="5371"/>
          <a:stretch>
            <a:fillRect/>
          </a:stretch>
        </p:blipFill>
        <p:spPr>
          <a:xfrm>
            <a:off x="251520" y="1857364"/>
            <a:ext cx="2592288" cy="3271335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33265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Рене Декарт, знаменитый философ и математик, жил и работал в </a:t>
            </a:r>
            <a:r>
              <a:rPr lang="en-US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XVII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214678" y="1285860"/>
            <a:ext cx="568863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Декарт много сделал, чтобы придать алгебраической символике максимальную простоту и всеобщность. Предложенные им обозначения сохранились до наших дней. Понимая, что сила математического метода не только в его всеобщности, но и в логической обоснованности, Декарт исследует основное понятие математики — число. Историки считают, что и здесь ему принадлежит слава первооткрывателя современной точки зрения на число. Он вводит в математику, наряду с положительными и рациональными числами, как вполне законные отрицательные и иррациональные числа.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book_w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814424"/>
            <a:ext cx="2376486" cy="1895947"/>
          </a:xfrm>
          <a:prstGeom prst="rect">
            <a:avLst/>
          </a:prstGeom>
          <a:noFill/>
        </p:spPr>
      </p:pic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285720" y="1142984"/>
            <a:ext cx="4697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ли разность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2285984" y="1785926"/>
          <a:ext cx="5143536" cy="1068057"/>
        </p:xfrm>
        <a:graphic>
          <a:graphicData uri="http://schemas.openxmlformats.org/presentationml/2006/ole">
            <p:oleObj spid="_x0000_s227329" name="Формула" r:id="rId4" imgW="1739900" imgH="355600" progId="Equation.3">
              <p:embed/>
            </p:oleObj>
          </a:graphicData>
        </a:graphic>
      </p:graphicFrame>
      <p:sp>
        <p:nvSpPr>
          <p:cNvPr id="227331" name="Rectangle 3"/>
          <p:cNvSpPr>
            <a:spLocks noChangeArrowheads="1"/>
          </p:cNvSpPr>
          <p:nvPr/>
        </p:nvSpPr>
        <p:spPr bwMode="auto">
          <a:xfrm>
            <a:off x="357158" y="2786058"/>
            <a:ext cx="30221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целым числом?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85720" y="3500438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Докажите, что многочлен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делится на приведенный квадратный трехчлен с целыми коэффициентами.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2008" y="714356"/>
          <a:ext cx="9036496" cy="6144632"/>
        </p:xfrm>
        <a:graphic>
          <a:graphicData uri="http://schemas.openxmlformats.org/drawingml/2006/table">
            <a:tbl>
              <a:tblPr/>
              <a:tblGrid>
                <a:gridCol w="2856918"/>
                <a:gridCol w="2923843"/>
                <a:gridCol w="3255735"/>
              </a:tblGrid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r>
                        <a:rPr lang="kk-KZ" sz="1400" kern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>
                          <a:latin typeface="Times New Roman"/>
                          <a:ea typeface="Times New Roman"/>
                          <a:cs typeface="Times New Roman"/>
                        </a:rPr>
                        <a:t>Казахский язык</a:t>
                      </a:r>
                      <a:r>
                        <a:rPr lang="kk-KZ" sz="1400" kern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r>
                        <a:rPr lang="kk-KZ" sz="1400" kern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Делимое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Бөлінгіш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Dividend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Делитель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Бөлгіш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Divisor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4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Деление многочлена на многочлен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Times New Roman"/>
                          <a:ea typeface="Times New Roman"/>
                          <a:cs typeface="Times New Roman"/>
                        </a:rPr>
                        <a:t>Көпмүшені көпмүшеге бөлу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Division of a polynomial by a polynomial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Знаменатель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Бөлім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Denominator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Квадратный трехчлен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Квадрат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үшмүше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Quadratic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trinomial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Корень уравнения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Теңдеудің түбірі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Root of equation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Коэффициент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Коэффициент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Coefficient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Многочлен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Көпмүше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Polynomial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Метод неопределенных коэффициентов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Анықталмаған</a:t>
                      </a:r>
                      <a:r>
                        <a:rPr lang="kk-KZ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kk-KZ" sz="1600" dirty="0">
                          <a:latin typeface="Times New Roman"/>
                          <a:ea typeface="Times New Roman"/>
                          <a:cs typeface="Times New Roman"/>
                        </a:rPr>
                        <a:t>коэффициенттер әдісі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Method of undetermined coefficients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Остаток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Қалдық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Remainder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residual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Преобразование выражений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Өрнектерді түрлендіру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Transformation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expression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Разложение на множители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Көбейткіштерге жіктеу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Factorization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Свободный член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Бос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мүше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Absolute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term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Стандартный вид многочлена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kk-KZ" sz="1600" dirty="0">
                          <a:latin typeface="Times New Roman"/>
                          <a:ea typeface="Times New Roman"/>
                          <a:cs typeface="Times New Roman"/>
                        </a:rPr>
                        <a:t>өпмүшенің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стандарт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түрі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Standard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form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polynomial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Старший коэффициент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Үлкен коэффициент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Leading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coefficient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Степень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Дәреже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Power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Тождественное преобразование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Тепе-тең түрлендіру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Identity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substitution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Частное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Бөлінді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Dividend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066" marR="51066" marT="7092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многочлена на многочлен.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многочлена на многочлен.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Расположение многочлена по степеням.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многочлена на многочлен.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Расположение многочлена по степеням.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Представление произведения в виде многочлена стандартного вида.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многочлена на многочлен.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Расположение многочлена по степеням.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Представление произведения в виде многочлена стандартного вида.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Разложение многочлена на множители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Упрощение выражений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428604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263169" name="Rectangle 1"/>
          <p:cNvSpPr>
            <a:spLocks noChangeArrowheads="1"/>
          </p:cNvSpPr>
          <p:nvPr/>
        </p:nvSpPr>
        <p:spPr bwMode="auto">
          <a:xfrm>
            <a:off x="142844" y="1357298"/>
            <a:ext cx="8858311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Изучили метод неопределенных коэффициентов;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рассмотрели  решение задач с помощью метода         неопределенных коэффициентов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Деление многочлена на многочлен.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Расположение многочлена по степеням.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Представление произведения в виде многочлена стандартного вида.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Разложение многочлена на множители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Упрощение выражений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84" y="836712"/>
            <a:ext cx="911081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Н.Я. </a:t>
            </a:r>
            <a:r>
              <a:rPr lang="ru-RU" sz="2800" dirty="0" err="1" smtClean="0"/>
              <a:t>Виленкин</a:t>
            </a:r>
            <a:r>
              <a:rPr lang="ru-RU" sz="2800" dirty="0" smtClean="0"/>
              <a:t> «Алгебра – 9». Москва, «Просвещение» 2007.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Н.Я. </a:t>
            </a:r>
            <a:r>
              <a:rPr lang="ru-RU" sz="2800" dirty="0" err="1" smtClean="0"/>
              <a:t>Виленкин</a:t>
            </a:r>
            <a:r>
              <a:rPr lang="ru-RU" sz="2800" dirty="0" smtClean="0"/>
              <a:t> «Алгебра – 10». Москва, «Просвещение» 1992.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 Е.П. Нелин «Алгебра и начала математического анализа» 10 класс. Москва, «</a:t>
            </a:r>
            <a:r>
              <a:rPr lang="ru-RU" sz="2800" dirty="0" err="1" smtClean="0"/>
              <a:t>Илекса</a:t>
            </a:r>
            <a:r>
              <a:rPr lang="ru-RU" sz="2800" dirty="0" smtClean="0"/>
              <a:t>» 2011 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 Э.З. Шувалова, Б.Г. Агафонов, Г.И. </a:t>
            </a:r>
            <a:r>
              <a:rPr lang="ru-RU" sz="2800" dirty="0" err="1" smtClean="0"/>
              <a:t>Богатырев</a:t>
            </a:r>
            <a:r>
              <a:rPr lang="ru-RU" sz="2800" dirty="0" smtClean="0"/>
              <a:t> «Повторим математику». Москва  «Высшая школа», 1974 г.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Глейзер Г. И. История математики в школе: 7 – 8 класс. М: Просвещение, 1982.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 Глейзер Г. И. История математики в школе: 9 – 10 класс. М: Просвещение, 1983.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800" dirty="0" smtClean="0"/>
              <a:t>Интернет ресурсы.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209848"/>
            <a:ext cx="585791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i="1" dirty="0" smtClean="0">
                <a:solidFill>
                  <a:prstClr val="black"/>
                </a:solidFill>
              </a:rPr>
              <a:t>Список использованной литературы</a:t>
            </a:r>
          </a:p>
        </p:txBody>
      </p:sp>
      <p:pic>
        <p:nvPicPr>
          <p:cNvPr id="4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5808" y="5229200"/>
            <a:ext cx="1728192" cy="1378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car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2592288" cy="368680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33265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Рене Декарт, знаменитый философ и математик, жил и работал в </a:t>
            </a:r>
            <a:r>
              <a:rPr lang="en-US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XVII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2987824" y="1052736"/>
            <a:ext cx="59046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Много размышлял Декарт над общей теорией алгебраических уравнений. Как и во всем, он искал также и общий метод решения любого алгебраического уравнения. Декарт надеялся, что таким общим приемом может стать разработанный им способ разложения уравнения на произведение множителей более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степеней методом неопределенных коэффициентов. Он смог дать метод решения уравнения четвертой степени в общем виде.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Однако в XIX в. было доказано, что ни метод неопределенных коэффициентов, ни какой-либо другой не помогут при решении общего алгебраического уравнения пятой или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 высоких степеней, потому что такие уравнения вообще не могут быть решены в радикалах. Занимаясь исследованиями алгебраических уравнений, Декарт открыл теорему,  которую  изучают  в  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школе    под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546903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именем теоремы Безу. Ему же принадлежит открытие простого способа подсчета числа положительных и отрицательных корней у любого алгебраического уравнения. Это так называемое правило знаков Декарта, с которым можно познакомиться каждому в курсе высшей алгебры.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57158" y="1357298"/>
            <a:ext cx="8497887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rgbClr val="003300"/>
                </a:solidFill>
                <a:latin typeface="Times New Roman" pitchFamily="18" charset="0"/>
              </a:rPr>
              <a:t>А.В. Сухомлинский </a:t>
            </a:r>
            <a:r>
              <a:rPr lang="ru-RU" sz="2800" dirty="0">
                <a:solidFill>
                  <a:srgbClr val="003300"/>
                </a:solidFill>
                <a:latin typeface="Times New Roman" pitchFamily="18" charset="0"/>
              </a:rPr>
              <a:t>(1918 –1970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</a:rPr>
              <a:t>) :</a:t>
            </a:r>
          </a:p>
          <a:p>
            <a:pPr algn="just">
              <a:spcBef>
                <a:spcPct val="50000"/>
              </a:spcBef>
            </a:pPr>
            <a:r>
              <a:rPr lang="ru-RU" sz="3200" b="1" i="1" dirty="0">
                <a:solidFill>
                  <a:srgbClr val="660033"/>
                </a:solidFill>
                <a:latin typeface="Times New Roman" pitchFamily="18" charset="0"/>
              </a:rPr>
              <a:t>«Ребенок, никогда не познавший радости труда в учении, не переживший гордости от того, что трудности преодолены, - это несчастный человек»</a:t>
            </a:r>
            <a:r>
              <a:rPr lang="ru-RU" sz="3200" i="1" dirty="0">
                <a:solidFill>
                  <a:srgbClr val="660033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14348" y="3000372"/>
            <a:ext cx="7072330" cy="7855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dirty="0" smtClean="0">
                <a:solidFill>
                  <a:srgbClr val="A50021"/>
                </a:solidFill>
                <a:latin typeface="Arial Black" pitchFamily="34" charset="0"/>
              </a:rPr>
              <a:t>http://moodle.nis.edu.kz  </a:t>
            </a:r>
            <a:endParaRPr lang="ru-RU" sz="3400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785786" y="1214422"/>
            <a:ext cx="75724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Данный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урок, Вы можете найти на сайте: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5720" y="2643182"/>
            <a:ext cx="8143932" cy="7855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500" dirty="0" smtClean="0">
                <a:solidFill>
                  <a:srgbClr val="A50021"/>
                </a:solidFill>
                <a:latin typeface="Arial Black" pitchFamily="34" charset="0"/>
              </a:rPr>
              <a:t>Спасибо за внимание!</a:t>
            </a:r>
            <a:endParaRPr lang="ru-RU" sz="4500" dirty="0">
              <a:solidFill>
                <a:srgbClr val="A5002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cart.gif"/>
          <p:cNvPicPr>
            <a:picLocks noChangeAspect="1"/>
          </p:cNvPicPr>
          <p:nvPr/>
        </p:nvPicPr>
        <p:blipFill>
          <a:blip r:embed="rId2" cstate="print"/>
          <a:srcRect l="9416"/>
          <a:stretch>
            <a:fillRect/>
          </a:stretch>
        </p:blipFill>
        <p:spPr>
          <a:xfrm>
            <a:off x="108644" y="1787416"/>
            <a:ext cx="2963158" cy="3034717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33265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Рене Декарт, знаменитый философ и математик, жил и работал в </a:t>
            </a:r>
            <a:r>
              <a:rPr lang="en-US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XVII </a:t>
            </a:r>
            <a:r>
              <a:rPr lang="ru-RU" sz="24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в.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286116" y="1263243"/>
            <a:ext cx="567837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мере распространения учения Декарта его жизнь в Нидерландах становилась все более напряженной. Чтобы избежать доносов и судебных преследований, Декарт воспользовался приглашением шведской королевы Христины. Королева хотела изучать науки под руководством самого Декарта, а заодно пользоваться его советами при создании Шведской академии наук. Декарт переехал в Швецию, но суровый северный климат оказался губительным для его слабого здоровья. Сильно простудившись, Декарт умер 9 февраля 1650 г. Семнадцать лет спустя его останки перевезли на родину, во Францию.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33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В современной математике доказывается, что универсального метода решения всех  задач,  о  котором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143512"/>
            <a:ext cx="8786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мечтал Декарт, нет и не может быть. Но очищенные от посторонних философствований математические идеи Декарта и в наши дни продолжают оставаться плодотворным оружием познаний тайн природы и человеческого мышления.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42984"/>
            <a:ext cx="890949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Применение метода неопределенных коэффициентов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92903" y="3571876"/>
            <a:ext cx="2864981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online Бектасо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online Бектасова</Template>
  <TotalTime>1406</TotalTime>
  <Words>3020</Words>
  <Application>Microsoft Office PowerPoint</Application>
  <PresentationFormat>Экран (4:3)</PresentationFormat>
  <Paragraphs>349</Paragraphs>
  <Slides>72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4" baseType="lpstr">
      <vt:lpstr>презентация online Бектасова</vt:lpstr>
      <vt:lpstr>Формула</vt:lpstr>
      <vt:lpstr>Метод неопределенных коэффициентов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Пример 1. Выполнить деление  многочлена х5 – 6х3 + 2х2 –4 на многочлен  х2 – х + 1. </vt:lpstr>
      <vt:lpstr>Слайд 15</vt:lpstr>
      <vt:lpstr>Слайд 16</vt:lpstr>
      <vt:lpstr>Решение:  2 способ решения: </vt:lpstr>
      <vt:lpstr>Решение:   </vt:lpstr>
      <vt:lpstr>Решение:   </vt:lpstr>
      <vt:lpstr>Слайд 20</vt:lpstr>
      <vt:lpstr>Решение:   </vt:lpstr>
      <vt:lpstr>Решение:   </vt:lpstr>
      <vt:lpstr>Решение:  </vt:lpstr>
      <vt:lpstr>Слайд 24</vt:lpstr>
      <vt:lpstr>Слайд 25</vt:lpstr>
      <vt:lpstr>Пример 2.  Выполнить деление многочлена  х7 –1 на многочлен х3 + х + 1. 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150</cp:revision>
  <dcterms:created xsi:type="dcterms:W3CDTF">2011-11-12T19:29:05Z</dcterms:created>
  <dcterms:modified xsi:type="dcterms:W3CDTF">2011-12-19T15:13:57Z</dcterms:modified>
</cp:coreProperties>
</file>